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0" r:id="rId4"/>
    <p:sldId id="263" r:id="rId5"/>
    <p:sldId id="264" r:id="rId6"/>
    <p:sldId id="265" r:id="rId7"/>
    <p:sldId id="266" r:id="rId8"/>
    <p:sldId id="259" r:id="rId9"/>
    <p:sldId id="257" r:id="rId10"/>
    <p:sldId id="258" r:id="rId11"/>
    <p:sldId id="267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3910"/>
    <p:restoredTop sz="94636"/>
  </p:normalViewPr>
  <p:slideViewPr>
    <p:cSldViewPr snapToGrid="0" snapToObjects="1">
      <p:cViewPr varScale="1">
        <p:scale>
          <a:sx n="84" d="100"/>
          <a:sy n="84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3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7909B-38C9-AA4F-9360-A4A521EBFA6A}" type="datetimeFigureOut"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0571-965E-F14B-8C6E-B135C47F8D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2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0571-965E-F14B-8C6E-B135C47F8DB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0571-965E-F14B-8C6E-B135C47F8DB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8537-3303-E64A-8F22-4C3374FB0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1F909-5DD8-6045-9592-D9F8D8183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1C171-EA18-8044-8EF7-DFA7CA76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1A109-3513-714E-B96E-6D59AF0F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034DF-099B-B347-B195-0F499CCF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1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13A9-2F24-F042-B307-60DF8BE5A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F8406-909B-F54B-A151-AFBE072594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6B9D7-D3E6-1C4E-BBF1-6F98B25D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B2FC9-D18B-0B4C-A629-FC753BAE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A801-C151-6049-8693-8E895EA3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2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0E5FE-E8B5-DA40-9B91-DB1C82FFB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2C45A-C88E-F949-95A2-B43755DC6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53F89-FA0B-724B-B11D-64374E1E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50ED-2DA6-3B48-8DCC-AC70C0CF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61F0-FCD5-454E-B22C-719381AD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0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BBA5-27C4-8542-8446-46F7612D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561D-B17B-A640-B253-E24A863A1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D0B6-CCE7-4642-B5C3-F953BC803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C477-99CA-DC44-88DD-78169A70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A0C9D-4126-B342-AAE3-908A0996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0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C48F-A054-F047-BB64-65DD6089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6ECA3-A367-2A4E-98AF-319374F29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7271B-A0C6-C946-8A54-119533F1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E99F5-B69D-834A-BC32-0BCFFB44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233AA-FA48-7A47-A0F0-CBDA5C06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8BCA-CC33-FD4A-B2F6-2C7F7A41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7992-92BB-7148-9780-EA6095A13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91089-DC79-3846-8C88-8A8CF0147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C724B-46B3-E448-8F3B-BB402D7C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3C50B-1B85-5742-AAB8-74BA7EAD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D2B2D-3E73-5D4B-8D26-FFF81BF4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5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B202-0149-6B46-87FA-5EB446B5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4DF-9727-0341-B4EC-6AA3B900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38041-B368-8B4B-97F6-180238A6D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5B4F8-6A66-7A48-B6D4-CEE39D27F1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76351-B75D-AB42-A202-8C703C0EB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29FFF-C581-A74E-B3DC-7A073175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BB743-433B-104E-B8B5-C4387086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7CFAF5-4D3E-EE44-A255-74B98C71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0CC0-D703-D147-8265-ADEC3086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FAEE3-5AB2-8D4C-8A80-13F0E426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1DDB3-382F-A34A-833A-5DE35EF26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4F61-5F2F-6A46-A4A9-6A67FB25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EA9E9-31D6-0B48-985E-30499B9A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74AEF-A2AD-114C-A8B6-54D3023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6C8A4-0218-634E-B74A-16FD7F9D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29D4-E3CC-D940-920C-A7CA27FBD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9A8CD-D4A4-7849-8A3B-06190E862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580AE-4D6C-7E4B-B38E-4F01CBA61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49E7B-FC85-824F-BA6A-95E93E9D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CACAB-7EF3-704E-9D26-95447418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913D0-BE84-6B49-9856-283E06A5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025E-44F6-F64F-80F2-351AB10F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E6302-366E-CB4F-BB82-DD94C0962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CBC21-CD42-2C44-ADFC-E67363A12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E3955-FB89-594E-8FF5-DA13E0CF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59FF2-237B-F948-A0C2-8A22F37D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CA43-07FF-E341-96EF-1A45C852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0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3A222-2CB9-2B4E-A4B6-D55930AB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7F8FF-E327-0B40-A9E8-053D44EB7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51171-522A-CA4A-8559-6BB03BC5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52FE7-D3BA-954A-8895-1A2C33D8878C}" type="datetimeFigureOut"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34623-0419-B145-B60C-E42F9E09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4EDD-E86C-3C4E-BAC5-06BDD48B0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514A-D24A-6C46-B4CC-BA9DB7C8B6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9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68376-F618-E843-8FEC-144C11238E6D}"/>
              </a:ext>
            </a:extLst>
          </p:cNvPr>
          <p:cNvSpPr txBox="1"/>
          <p:nvPr/>
        </p:nvSpPr>
        <p:spPr>
          <a:xfrm>
            <a:off x="3962400" y="548640"/>
            <a:ext cx="4319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Pipelines and Work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6A35-BD97-304D-BB83-F9917457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9" y="1770380"/>
            <a:ext cx="10719373" cy="38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1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1BDB56-B72E-2B49-A975-813AEE4E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79" y="318770"/>
            <a:ext cx="4932739" cy="474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14789-99A2-2E42-9FF4-A8634D0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498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E2E56D-2273-8345-96A5-1E7769B9D888}"/>
              </a:ext>
            </a:extLst>
          </p:cNvPr>
          <p:cNvSpPr/>
          <p:nvPr/>
        </p:nvSpPr>
        <p:spPr>
          <a:xfrm>
            <a:off x="3718560" y="5234077"/>
            <a:ext cx="8148378" cy="16239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1">
                <a:solidFill>
                  <a:srgbClr val="002221"/>
                </a:solidFill>
                <a:effectLst/>
                <a:latin typeface="Courier" pitchFamily="2" charset="0"/>
              </a:rPr>
              <a:t>import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39475"/>
                </a:solidFill>
                <a:effectLst/>
                <a:latin typeface="Courier" pitchFamily="2" charset="0"/>
              </a:rPr>
              <a:t>matplotlib</a:t>
            </a:r>
            <a:r>
              <a:rPr lang="en-GB" sz="1200">
                <a:latin typeface="Courier" pitchFamily="2" charset="0"/>
              </a:rPr>
              <a:t> </a:t>
            </a:r>
          </a:p>
          <a:p>
            <a:r>
              <a:rPr lang="en-GB" sz="1200">
                <a:effectLst/>
                <a:latin typeface="Courier" pitchFamily="2" charset="0"/>
              </a:rPr>
              <a:t>matplotlib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use(</a:t>
            </a:r>
            <a:r>
              <a:rPr lang="en-GB" sz="1200">
                <a:solidFill>
                  <a:srgbClr val="4070A0"/>
                </a:solidFill>
                <a:effectLst/>
                <a:latin typeface="Courier" pitchFamily="2" charset="0"/>
              </a:rPr>
              <a:t>"Agg"</a:t>
            </a:r>
            <a:r>
              <a:rPr lang="en-GB" sz="1200">
                <a:effectLst/>
                <a:latin typeface="Courier" pitchFamily="2" charset="0"/>
              </a:rPr>
              <a:t>)</a:t>
            </a:r>
            <a:r>
              <a:rPr lang="en-GB" sz="1200">
                <a:latin typeface="Courier" pitchFamily="2" charset="0"/>
              </a:rPr>
              <a:t> </a:t>
            </a:r>
          </a:p>
          <a:p>
            <a:r>
              <a:rPr lang="en-GB" sz="1200" b="1">
                <a:solidFill>
                  <a:srgbClr val="002221"/>
                </a:solidFill>
                <a:effectLst/>
                <a:latin typeface="Courier" pitchFamily="2" charset="0"/>
              </a:rPr>
              <a:t>import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39475"/>
                </a:solidFill>
                <a:effectLst/>
                <a:latin typeface="Courier" pitchFamily="2" charset="0"/>
              </a:rPr>
              <a:t>matplotlib.pyplot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07020"/>
                </a:solidFill>
                <a:effectLst/>
                <a:latin typeface="Courier" pitchFamily="2" charset="0"/>
              </a:rPr>
              <a:t>as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39475"/>
                </a:solidFill>
                <a:effectLst/>
                <a:latin typeface="Courier" pitchFamily="2" charset="0"/>
              </a:rPr>
              <a:t>plt</a:t>
            </a:r>
            <a:r>
              <a:rPr lang="en-GB" sz="1200">
                <a:latin typeface="Courier" pitchFamily="2" charset="0"/>
              </a:rPr>
              <a:t> </a:t>
            </a:r>
          </a:p>
          <a:p>
            <a:r>
              <a:rPr lang="en-GB" sz="1200" b="1">
                <a:solidFill>
                  <a:srgbClr val="002221"/>
                </a:solidFill>
                <a:effectLst/>
                <a:latin typeface="Courier" pitchFamily="2" charset="0"/>
              </a:rPr>
              <a:t>from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39475"/>
                </a:solidFill>
                <a:effectLst/>
                <a:latin typeface="Courier" pitchFamily="2" charset="0"/>
              </a:rPr>
              <a:t>pysam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02221"/>
                </a:solidFill>
                <a:effectLst/>
                <a:latin typeface="Courier" pitchFamily="2" charset="0"/>
              </a:rPr>
              <a:t>import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>
                <a:effectLst/>
                <a:latin typeface="Courier" pitchFamily="2" charset="0"/>
              </a:rPr>
              <a:t>VariantFile</a:t>
            </a:r>
            <a:r>
              <a:rPr lang="en-GB" sz="1200">
                <a:latin typeface="Courier" pitchFamily="2" charset="0"/>
              </a:rPr>
              <a:t> </a:t>
            </a:r>
          </a:p>
          <a:p>
            <a:endParaRPr lang="en-GB" sz="1200">
              <a:latin typeface="Courier" pitchFamily="2" charset="0"/>
            </a:endParaRPr>
          </a:p>
          <a:p>
            <a:r>
              <a:rPr lang="en-GB" sz="1200">
                <a:effectLst/>
                <a:latin typeface="Courier" pitchFamily="2" charset="0"/>
              </a:rPr>
              <a:t>quals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=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>
                <a:effectLst/>
                <a:latin typeface="Courier" pitchFamily="2" charset="0"/>
              </a:rPr>
              <a:t>[record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qual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07020"/>
                </a:solidFill>
                <a:effectLst/>
                <a:latin typeface="Courier" pitchFamily="2" charset="0"/>
              </a:rPr>
              <a:t>for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>
                <a:effectLst/>
                <a:latin typeface="Courier" pitchFamily="2" charset="0"/>
              </a:rPr>
              <a:t>record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 b="1">
                <a:solidFill>
                  <a:srgbClr val="007020"/>
                </a:solidFill>
                <a:effectLst/>
                <a:latin typeface="Courier" pitchFamily="2" charset="0"/>
              </a:rPr>
              <a:t>in </a:t>
            </a:r>
            <a:r>
              <a:rPr lang="en-GB" sz="1200">
                <a:effectLst/>
                <a:latin typeface="Courier" pitchFamily="2" charset="0"/>
              </a:rPr>
              <a:t>VariantFile(snakemake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input[</a:t>
            </a:r>
            <a:r>
              <a:rPr lang="en-GB" sz="1200">
                <a:solidFill>
                  <a:srgbClr val="208050"/>
                </a:solidFill>
                <a:effectLst/>
                <a:latin typeface="Courier" pitchFamily="2" charset="0"/>
              </a:rPr>
              <a:t>0</a:t>
            </a:r>
            <a:r>
              <a:rPr lang="en-GB" sz="1200">
                <a:effectLst/>
                <a:latin typeface="Courier" pitchFamily="2" charset="0"/>
              </a:rPr>
              <a:t>])]</a:t>
            </a:r>
            <a:r>
              <a:rPr lang="en-GB" sz="1200">
                <a:latin typeface="Courier" pitchFamily="2" charset="0"/>
              </a:rPr>
              <a:t> </a:t>
            </a:r>
            <a:r>
              <a:rPr lang="en-GB" sz="1200">
                <a:effectLst/>
                <a:latin typeface="Courier" pitchFamily="2" charset="0"/>
              </a:rPr>
              <a:t>plt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hist(quals)</a:t>
            </a:r>
            <a:r>
              <a:rPr lang="en-GB" sz="1200">
                <a:latin typeface="Courier" pitchFamily="2" charset="0"/>
              </a:rPr>
              <a:t> </a:t>
            </a:r>
          </a:p>
          <a:p>
            <a:endParaRPr lang="en-GB" sz="1200">
              <a:effectLst/>
              <a:latin typeface="Courier" pitchFamily="2" charset="0"/>
            </a:endParaRPr>
          </a:p>
          <a:p>
            <a:r>
              <a:rPr lang="en-GB" sz="1200">
                <a:effectLst/>
                <a:latin typeface="Courier" pitchFamily="2" charset="0"/>
              </a:rPr>
              <a:t>plt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savefig(snakemake</a:t>
            </a:r>
            <a:r>
              <a:rPr lang="en-GB" sz="1200">
                <a:solidFill>
                  <a:srgbClr val="666666"/>
                </a:solidFill>
                <a:effectLst/>
                <a:latin typeface="Courier" pitchFamily="2" charset="0"/>
              </a:rPr>
              <a:t>.</a:t>
            </a:r>
            <a:r>
              <a:rPr lang="en-GB" sz="1200">
                <a:effectLst/>
                <a:latin typeface="Courier" pitchFamily="2" charset="0"/>
              </a:rPr>
              <a:t>output[</a:t>
            </a:r>
            <a:r>
              <a:rPr lang="en-GB" sz="1200">
                <a:solidFill>
                  <a:srgbClr val="208050"/>
                </a:solidFill>
                <a:effectLst/>
                <a:latin typeface="Courier" pitchFamily="2" charset="0"/>
              </a:rPr>
              <a:t>0</a:t>
            </a:r>
            <a:r>
              <a:rPr lang="en-GB" sz="1200">
                <a:effectLst/>
                <a:latin typeface="Courier" pitchFamily="2" charset="0"/>
              </a:rPr>
              <a:t>])</a:t>
            </a:r>
            <a:endParaRPr lang="en-US" sz="12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4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A2E242-62A4-9D4B-A3AE-74758901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579120"/>
            <a:ext cx="2768600" cy="76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EBCEE8-6543-AA44-8DDC-A4E44430E5CE}"/>
              </a:ext>
            </a:extLst>
          </p:cNvPr>
          <p:cNvSpPr/>
          <p:nvPr/>
        </p:nvSpPr>
        <p:spPr>
          <a:xfrm>
            <a:off x="572770" y="4342003"/>
            <a:ext cx="1078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333333"/>
                </a:solidFill>
                <a:latin typeface="Arial" panose="020B0604020202020204" pitchFamily="34" charset="0"/>
              </a:rPr>
              <a:t>Disadvantage compared to snakemake: based on groovy, not python</a:t>
            </a:r>
          </a:p>
          <a:p>
            <a:endParaRPr lang="en-GB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GB">
                <a:solidFill>
                  <a:srgbClr val="333333"/>
                </a:solidFill>
                <a:latin typeface="Arial" panose="020B0604020202020204" pitchFamily="34" charset="0"/>
              </a:rPr>
              <a:t>A</a:t>
            </a:r>
            <a:r>
              <a:rPr lang="en-GB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dvantage over snakemake: better support for Docker, Singularity, and HPC environments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9A934-461B-3E40-AD49-A295B645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1807200"/>
            <a:ext cx="9890760" cy="206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ECA712-AB53-F242-8D9A-54F19376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5700"/>
            <a:ext cx="4556760" cy="3271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E7DB9-04D3-FF48-BE3E-7875751E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20" y="2101355"/>
            <a:ext cx="66421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CEC18-DC83-D445-942F-04192B30B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0" y="4267200"/>
            <a:ext cx="67564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9E3BF-032E-4A49-A156-FB584D3D8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240" y="4501870"/>
            <a:ext cx="6667500" cy="2120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404471-3AE4-0440-9701-B2933D26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940" y="189510"/>
            <a:ext cx="6527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8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7C682F-4432-DA4E-AB1E-5C1D8BD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613410"/>
            <a:ext cx="8801100" cy="163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B432D7-DDC8-5846-91B8-9E74957EC4CF}"/>
              </a:ext>
            </a:extLst>
          </p:cNvPr>
          <p:cNvSpPr txBox="1"/>
          <p:nvPr/>
        </p:nvSpPr>
        <p:spPr>
          <a:xfrm>
            <a:off x="274320" y="2865120"/>
            <a:ext cx="51495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decided to adopt Nextflow for the following reasons. </a:t>
            </a:r>
          </a:p>
          <a:p>
            <a:r>
              <a:rPr lang="en-US"/>
              <a:t>It was our </a:t>
            </a:r>
            <a:r>
              <a:rPr lang="en-US" b="1"/>
              <a:t>subjective impression that Nextflow felt far richer than Snakemake </a:t>
            </a:r>
            <a:r>
              <a:rPr lang="en-US"/>
              <a:t>both in terms of features and expressivity, </a:t>
            </a:r>
          </a:p>
          <a:p>
            <a:r>
              <a:rPr lang="en-US"/>
              <a:t>and it was felt that these outweighed its lack of a dry-run feature. </a:t>
            </a:r>
          </a:p>
          <a:p>
            <a:r>
              <a:rPr lang="en-US"/>
              <a:t>The execution of each step within isolated subdirectories is </a:t>
            </a:r>
            <a:r>
              <a:rPr lang="en-US" b="1"/>
              <a:t>useful for debugging</a:t>
            </a:r>
            <a:r>
              <a:rPr lang="en-US"/>
              <a:t>. </a:t>
            </a:r>
          </a:p>
          <a:p>
            <a:r>
              <a:rPr lang="en-US"/>
              <a:t>While writing Nextflow workflows does require knowledge of Groovy, the authors, familiar with</a:t>
            </a:r>
          </a:p>
          <a:p>
            <a:r>
              <a:rPr lang="en-US"/>
              <a:t> Python and R, </a:t>
            </a:r>
            <a:r>
              <a:rPr lang="en-US" b="1"/>
              <a:t>did not find learning Groovy challenging</a:t>
            </a:r>
            <a:r>
              <a:rPr lang="en-US"/>
              <a:t>. </a:t>
            </a:r>
          </a:p>
          <a:p>
            <a:r>
              <a:rPr lang="en-US"/>
              <a:t>The fact that Nextflow was based on Java incurs </a:t>
            </a:r>
            <a:r>
              <a:rPr lang="en-US" b="1"/>
              <a:t>no additional installation overhead </a:t>
            </a:r>
            <a:r>
              <a:rPr lang="en-US"/>
              <a:t>for either users or developers compared</a:t>
            </a:r>
          </a:p>
          <a:p>
            <a:r>
              <a:rPr lang="en-US"/>
              <a:t> to Snakemake – each can be installed using the conda package manager using a single command.</a:t>
            </a:r>
          </a:p>
          <a:p>
            <a:r>
              <a:rPr lang="en-US"/>
              <a:t>Based on our impressions of their documentation, </a:t>
            </a:r>
            <a:r>
              <a:rPr lang="en-US" b="1"/>
              <a:t>Nextflow’s built-in support for, and documentation around, containers, </a:t>
            </a:r>
          </a:p>
          <a:p>
            <a:r>
              <a:rPr lang="en-US" b="1"/>
              <a:t>HPC systems and cloud, seemed more thorough than that of Snakemake </a:t>
            </a:r>
            <a:r>
              <a:rPr lang="en-US"/>
              <a:t>(though we appreciate that this may change as both</a:t>
            </a:r>
          </a:p>
          <a:p>
            <a:r>
              <a:rPr lang="en-US"/>
              <a:t> tools evolve).</a:t>
            </a:r>
          </a:p>
        </p:txBody>
      </p:sp>
    </p:spTree>
    <p:extLst>
      <p:ext uri="{BB962C8B-B14F-4D97-AF65-F5344CB8AC3E}">
        <p14:creationId xmlns:p14="http://schemas.microsoft.com/office/powerpoint/2010/main" val="169072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87685E-FD4D-6346-A9DC-DD875446B6DE}"/>
              </a:ext>
            </a:extLst>
          </p:cNvPr>
          <p:cNvSpPr txBox="1"/>
          <p:nvPr/>
        </p:nvSpPr>
        <p:spPr>
          <a:xfrm>
            <a:off x="2499360" y="2727960"/>
            <a:ext cx="6550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How do you run your workflows?</a:t>
            </a:r>
          </a:p>
        </p:txBody>
      </p:sp>
    </p:spTree>
    <p:extLst>
      <p:ext uri="{BB962C8B-B14F-4D97-AF65-F5344CB8AC3E}">
        <p14:creationId xmlns:p14="http://schemas.microsoft.com/office/powerpoint/2010/main" val="309829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5C933-2D24-CF4F-9650-96AF5F67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19" y="795020"/>
            <a:ext cx="7756434" cy="5514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6B9048-2ACE-B14E-8C88-A0B40F55D27A}"/>
              </a:ext>
            </a:extLst>
          </p:cNvPr>
          <p:cNvSpPr txBox="1"/>
          <p:nvPr/>
        </p:nvSpPr>
        <p:spPr>
          <a:xfrm>
            <a:off x="5593080" y="1386840"/>
            <a:ext cx="413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Outline of the work to be done</a:t>
            </a:r>
          </a:p>
          <a:p>
            <a:endParaRPr lang="en-US" sz="2400" b="1"/>
          </a:p>
          <a:p>
            <a:r>
              <a:rPr lang="en-US" sz="2400" b="1"/>
              <a:t>Script/structure to run it</a:t>
            </a:r>
          </a:p>
        </p:txBody>
      </p:sp>
    </p:spTree>
    <p:extLst>
      <p:ext uri="{BB962C8B-B14F-4D97-AF65-F5344CB8AC3E}">
        <p14:creationId xmlns:p14="http://schemas.microsoft.com/office/powerpoint/2010/main" val="410295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A231AF-6BF9-3F4A-80CC-3F66989F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60" y="1262380"/>
            <a:ext cx="8722360" cy="4361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BD57C-224D-1448-A417-28DCABD1CD21}"/>
              </a:ext>
            </a:extLst>
          </p:cNvPr>
          <p:cNvSpPr txBox="1"/>
          <p:nvPr/>
        </p:nvSpPr>
        <p:spPr>
          <a:xfrm>
            <a:off x="1000760" y="289560"/>
            <a:ext cx="2772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Galaxy work flow</a:t>
            </a:r>
          </a:p>
        </p:txBody>
      </p:sp>
    </p:spTree>
    <p:extLst>
      <p:ext uri="{BB962C8B-B14F-4D97-AF65-F5344CB8AC3E}">
        <p14:creationId xmlns:p14="http://schemas.microsoft.com/office/powerpoint/2010/main" val="200532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215B4-326A-D94D-B218-36F40481E390}"/>
              </a:ext>
            </a:extLst>
          </p:cNvPr>
          <p:cNvSpPr txBox="1"/>
          <p:nvPr/>
        </p:nvSpPr>
        <p:spPr>
          <a:xfrm>
            <a:off x="3857625" y="385763"/>
            <a:ext cx="365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Using a  Pseudo-shell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64FA4-1FF3-A84E-9CEA-BED130D1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91981"/>
            <a:ext cx="9858375" cy="54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17FE95-A939-D248-919E-88F6216ED619}"/>
              </a:ext>
            </a:extLst>
          </p:cNvPr>
          <p:cNvSpPr txBox="1"/>
          <p:nvPr/>
        </p:nvSpPr>
        <p:spPr>
          <a:xfrm>
            <a:off x="3743325" y="357188"/>
            <a:ext cx="3947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Using a jupyter notebook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C8F5D-5E7C-D147-9451-2C510085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408"/>
            <a:ext cx="8558213" cy="358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C4954-4F8A-CA49-A21E-F6D30171D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1743075"/>
            <a:ext cx="8259806" cy="45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3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729F8-1CBE-A742-8EDF-2919BB0E0FCC}"/>
              </a:ext>
            </a:extLst>
          </p:cNvPr>
          <p:cNvSpPr txBox="1"/>
          <p:nvPr/>
        </p:nvSpPr>
        <p:spPr>
          <a:xfrm>
            <a:off x="4072937" y="371028"/>
            <a:ext cx="348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Using a proper shell 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BFD13-7F66-FB40-8E25-16C5AE7A659E}"/>
              </a:ext>
            </a:extLst>
          </p:cNvPr>
          <p:cNvSpPr/>
          <p:nvPr/>
        </p:nvSpPr>
        <p:spPr>
          <a:xfrm>
            <a:off x="179070" y="601861"/>
            <a:ext cx="83705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r>
              <a:rPr lang="en-US" sz="1600">
                <a:latin typeface="Courier" pitchFamily="2" charset="0"/>
              </a:rPr>
              <a:t>set -e</a:t>
            </a:r>
          </a:p>
          <a:p>
            <a:r>
              <a:rPr lang="en-US" sz="1600">
                <a:latin typeface="Courier" pitchFamily="2" charset="0"/>
              </a:rPr>
              <a:t>set -u</a:t>
            </a:r>
          </a:p>
          <a:p>
            <a:r>
              <a:rPr lang="en-US" sz="1600">
                <a:latin typeface="Courier" pitchFamily="2" charset="0"/>
              </a:rPr>
              <a:t>set -o pipefail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sample1="AB_genotyping"</a:t>
            </a:r>
          </a:p>
          <a:p>
            <a:r>
              <a:rPr lang="en-US" sz="1600">
                <a:latin typeface="Courier" pitchFamily="2" charset="0"/>
              </a:rPr>
              <a:t>sample2="Cynthia_genotyping"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vcf1=/mnt/shared/projects/rbge/Begonia_map/${sample1}.vcf.gz</a:t>
            </a:r>
          </a:p>
          <a:p>
            <a:r>
              <a:rPr lang="en-US" sz="1600">
                <a:latin typeface="Courier" pitchFamily="2" charset="0"/>
              </a:rPr>
              <a:t>vcf2=/mnt/shared/projects/rbge/Begonia_map/${sample2}.vcf.gz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#check files exist</a:t>
            </a:r>
          </a:p>
          <a:p>
            <a:r>
              <a:rPr lang="en-US" sz="1600">
                <a:latin typeface="Courier" pitchFamily="2" charset="0"/>
              </a:rPr>
              <a:t>test –e $vcf1 ; echo “missing ” $vcf1 </a:t>
            </a:r>
          </a:p>
          <a:p>
            <a:r>
              <a:rPr lang="en-US" sz="1600">
                <a:latin typeface="Courier" pitchFamily="2" charset="0"/>
              </a:rPr>
              <a:t>test –e $vcf2 ; echo “missing ” $vcf2 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#index vcf files</a:t>
            </a:r>
          </a:p>
          <a:p>
            <a:r>
              <a:rPr lang="en-US" sz="1600">
                <a:latin typeface="Courier" pitchFamily="2" charset="0"/>
              </a:rPr>
              <a:t>	tabix $vcf1</a:t>
            </a:r>
          </a:p>
          <a:p>
            <a:r>
              <a:rPr lang="en-US" sz="1600">
                <a:latin typeface="Courier" pitchFamily="2" charset="0"/>
              </a:rPr>
              <a:t>	tabix $vcf2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#pick overlaps</a:t>
            </a:r>
          </a:p>
          <a:p>
            <a:r>
              <a:rPr lang="en-US" sz="1600">
                <a:latin typeface="Courier" pitchFamily="2" charset="0"/>
              </a:rPr>
              <a:t>	bcftools isec -p Shared $vcf1 $vcf2 </a:t>
            </a:r>
          </a:p>
          <a:p>
            <a:endParaRPr lang="en-US" sz="1600">
              <a:latin typeface="Courier" pitchFamily="2" charset="0"/>
            </a:endParaRPr>
          </a:p>
          <a:p>
            <a:r>
              <a:rPr lang="en-US" sz="1600">
                <a:latin typeface="Courier" pitchFamily="2" charset="0"/>
              </a:rPr>
              <a:t>#call</a:t>
            </a:r>
          </a:p>
          <a:p>
            <a:r>
              <a:rPr lang="en-US" sz="1600">
                <a:latin typeface="Courier" pitchFamily="2" charset="0"/>
              </a:rPr>
              <a:t>	python Pull_genotypes_OneMap.py shared/0003.vcf</a:t>
            </a:r>
          </a:p>
          <a:p>
            <a:r>
              <a:rPr lang="en-US" sz="1600">
                <a:latin typeface="Courier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972867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5DA791-EE2C-3341-8AE1-5AAFE78D6111}"/>
              </a:ext>
            </a:extLst>
          </p:cNvPr>
          <p:cNvSpPr txBox="1"/>
          <p:nvPr/>
        </p:nvSpPr>
        <p:spPr>
          <a:xfrm>
            <a:off x="1143000" y="533400"/>
            <a:ext cx="183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Makefiles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1BFE2-020B-CF4D-9044-7397D47D1159}"/>
              </a:ext>
            </a:extLst>
          </p:cNvPr>
          <p:cNvSpPr txBox="1"/>
          <p:nvPr/>
        </p:nvSpPr>
        <p:spPr>
          <a:xfrm>
            <a:off x="853440" y="1996440"/>
            <a:ext cx="54146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FASTA_FILE_LINK=http://bit.ly/my_gene</a:t>
            </a:r>
          </a:p>
          <a:p>
            <a:endParaRPr lang="en-US"/>
          </a:p>
          <a:p>
            <a:r>
              <a:rPr lang="en-US"/>
              <a:t>.PHONY: all clean</a:t>
            </a:r>
          </a:p>
          <a:p>
            <a:endParaRPr lang="en-US"/>
          </a:p>
          <a:p>
            <a:r>
              <a:rPr lang="en-US"/>
              <a:t>all: my_gene_comp.txt</a:t>
            </a:r>
          </a:p>
          <a:p>
            <a:endParaRPr lang="en-US"/>
          </a:p>
          <a:p>
            <a:r>
              <a:rPr lang="en-US"/>
              <a:t>my_gene.fa:</a:t>
            </a:r>
          </a:p>
          <a:p>
            <a:r>
              <a:rPr lang="en-US"/>
              <a:t>	curl –L $(FASTA_FILE_LINK) &gt; my_gene.fa</a:t>
            </a:r>
          </a:p>
          <a:p>
            <a:endParaRPr lang="en-US"/>
          </a:p>
          <a:p>
            <a:r>
              <a:rPr lang="en-US"/>
              <a:t>my_gene.txt: my_gene.fa</a:t>
            </a:r>
          </a:p>
          <a:p>
            <a:r>
              <a:rPr lang="en-US"/>
              <a:t>	seqtk comp my_gene.fa &gt; my_gene _comp.txt</a:t>
            </a:r>
          </a:p>
          <a:p>
            <a:endParaRPr lang="en-US"/>
          </a:p>
          <a:p>
            <a:r>
              <a:rPr lang="en-US"/>
              <a:t>clean:</a:t>
            </a:r>
          </a:p>
          <a:p>
            <a:r>
              <a:rPr lang="en-US"/>
              <a:t>	rm –f  my_gene.fa my_gene _comp.txt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67689-A7A1-A64E-816C-4F9F7F7C8D13}"/>
              </a:ext>
            </a:extLst>
          </p:cNvPr>
          <p:cNvSpPr txBox="1"/>
          <p:nvPr/>
        </p:nvSpPr>
        <p:spPr>
          <a:xfrm>
            <a:off x="7501533" y="1922026"/>
            <a:ext cx="176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Define a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C1761-73CE-B144-B748-49132DDC4CB6}"/>
              </a:ext>
            </a:extLst>
          </p:cNvPr>
          <p:cNvSpPr txBox="1"/>
          <p:nvPr/>
        </p:nvSpPr>
        <p:spPr>
          <a:xfrm>
            <a:off x="7528560" y="2463670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Targets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AE2AE-31C9-294A-9BBB-3BE66B50357B}"/>
              </a:ext>
            </a:extLst>
          </p:cNvPr>
          <p:cNvSpPr txBox="1"/>
          <p:nvPr/>
        </p:nvSpPr>
        <p:spPr>
          <a:xfrm>
            <a:off x="7534652" y="3031033"/>
            <a:ext cx="3513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Target files produced </a:t>
            </a:r>
          </a:p>
          <a:p>
            <a:r>
              <a:rPr lang="en-US">
                <a:solidFill>
                  <a:srgbClr val="FF0000"/>
                </a:solidFill>
                <a:latin typeface="Courier" pitchFamily="2" charset="0"/>
              </a:rPr>
              <a:t>make all </a:t>
            </a:r>
            <a:r>
              <a:rPr lang="en-US">
                <a:solidFill>
                  <a:srgbClr val="FF0000"/>
                </a:solidFill>
              </a:rPr>
              <a:t>will run this command</a:t>
            </a: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8EA90-AFF5-244A-858C-7314B83B0C6C}"/>
              </a:ext>
            </a:extLst>
          </p:cNvPr>
          <p:cNvSpPr txBox="1"/>
          <p:nvPr/>
        </p:nvSpPr>
        <p:spPr>
          <a:xfrm>
            <a:off x="7501533" y="3888536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Rule which downloads the sequence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0A476-F8F3-8C46-B910-9244AAE8FAAE}"/>
              </a:ext>
            </a:extLst>
          </p:cNvPr>
          <p:cNvSpPr txBox="1"/>
          <p:nvPr/>
        </p:nvSpPr>
        <p:spPr>
          <a:xfrm>
            <a:off x="7501533" y="4694038"/>
            <a:ext cx="404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Rule which summarises the sequence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D86C2-9E36-9840-AAD1-9D5F661E1DA1}"/>
              </a:ext>
            </a:extLst>
          </p:cNvPr>
          <p:cNvSpPr txBox="1"/>
          <p:nvPr/>
        </p:nvSpPr>
        <p:spPr>
          <a:xfrm>
            <a:off x="7528560" y="5682734"/>
            <a:ext cx="37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urier" pitchFamily="2" charset="0"/>
              </a:rPr>
              <a:t>make clean </a:t>
            </a:r>
            <a:r>
              <a:rPr lang="en-US">
                <a:solidFill>
                  <a:srgbClr val="FF0000"/>
                </a:solidFill>
              </a:rPr>
              <a:t>will run this command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8AE2E5-E643-C84C-9A6D-250A05EFE2BE}"/>
              </a:ext>
            </a:extLst>
          </p:cNvPr>
          <p:cNvSpPr txBox="1"/>
          <p:nvPr/>
        </p:nvSpPr>
        <p:spPr>
          <a:xfrm>
            <a:off x="8434839" y="6488668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Vince Buffalo Bioinformatic Data Skills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2AB35-A66A-9544-AB87-B180FD081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80" y="798180"/>
            <a:ext cx="4060959" cy="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46C27F-D35E-1449-9436-D9B06DC8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248920"/>
            <a:ext cx="5350048" cy="1579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D3B3DF-247C-7B49-A4AA-59FEA33676D4}"/>
              </a:ext>
            </a:extLst>
          </p:cNvPr>
          <p:cNvSpPr/>
          <p:nvPr/>
        </p:nvSpPr>
        <p:spPr>
          <a:xfrm>
            <a:off x="1156508" y="2496235"/>
            <a:ext cx="10014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https://snakemake.readthedocs.io/en/stable/tutorial/basics.html</a:t>
            </a:r>
          </a:p>
        </p:txBody>
      </p:sp>
    </p:spTree>
    <p:extLst>
      <p:ext uri="{BB962C8B-B14F-4D97-AF65-F5344CB8AC3E}">
        <p14:creationId xmlns:p14="http://schemas.microsoft.com/office/powerpoint/2010/main" val="92684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1BDB56-B72E-2B49-A975-813AEE4E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318770"/>
            <a:ext cx="4932739" cy="4740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14789-99A2-2E42-9FF4-A8634D0B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4987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82D0DC-AF8B-ED48-ABFE-7ED2085C1CE0}"/>
              </a:ext>
            </a:extLst>
          </p:cNvPr>
          <p:cNvCxnSpPr/>
          <p:nvPr/>
        </p:nvCxnSpPr>
        <p:spPr>
          <a:xfrm>
            <a:off x="8732520" y="5029200"/>
            <a:ext cx="0" cy="640080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853D2D-24C0-8D4F-B186-837EED04031F}"/>
              </a:ext>
            </a:extLst>
          </p:cNvPr>
          <p:cNvSpPr/>
          <p:nvPr/>
        </p:nvSpPr>
        <p:spPr>
          <a:xfrm>
            <a:off x="7970520" y="5684520"/>
            <a:ext cx="1524000" cy="64008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Plot quality scores</a:t>
            </a:r>
          </a:p>
        </p:txBody>
      </p:sp>
    </p:spTree>
    <p:extLst>
      <p:ext uri="{BB962C8B-B14F-4D97-AF65-F5344CB8AC3E}">
        <p14:creationId xmlns:p14="http://schemas.microsoft.com/office/powerpoint/2010/main" val="225317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572</Words>
  <Application>Microsoft Macintosh PowerPoint</Application>
  <PresentationFormat>Widescreen</PresentationFormat>
  <Paragraphs>83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20</cp:revision>
  <dcterms:created xsi:type="dcterms:W3CDTF">2021-03-17T09:31:58Z</dcterms:created>
  <dcterms:modified xsi:type="dcterms:W3CDTF">2021-03-19T12:46:12Z</dcterms:modified>
</cp:coreProperties>
</file>